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57EC2AB-BE4E-4749-9CCA-ABE321C67A52}">
  <a:tblStyle styleId="{257EC2AB-BE4E-4749-9CCA-ABE321C67A52}"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9"/>
  </p:normalViewPr>
  <p:slideViewPr>
    <p:cSldViewPr snapToGrid="0" snapToObjects="1">
      <p:cViewPr varScale="1">
        <p:scale>
          <a:sx n="144" d="100"/>
          <a:sy n="144" d="100"/>
        </p:scale>
        <p:origin x="72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nl"/>
              <a:t>‹nr.›</a:t>
            </a:fld>
            <a:endParaRPr lang="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nl" sz="1000">
                <a:solidFill>
                  <a:schemeClr val="dk2"/>
                </a:solidFill>
              </a:rPr>
              <a:t>‹nr.›</a:t>
            </a:fld>
            <a:endParaRPr lang="nl"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Shape 54" descr="Lycurgus-clinic2 (1) (1).jpg"/>
          <p:cNvPicPr preferRelativeResize="0"/>
          <p:nvPr/>
        </p:nvPicPr>
        <p:blipFill>
          <a:blip r:embed="rId3">
            <a:alphaModFix amt="50000"/>
          </a:blip>
          <a:stretch>
            <a:fillRect/>
          </a:stretch>
        </p:blipFill>
        <p:spPr>
          <a:xfrm>
            <a:off x="0" y="0"/>
            <a:ext cx="9143995" cy="5143499"/>
          </a:xfrm>
          <a:prstGeom prst="rect">
            <a:avLst/>
          </a:prstGeom>
          <a:noFill/>
          <a:ln>
            <a:noFill/>
          </a:ln>
        </p:spPr>
      </p:pic>
      <p:sp>
        <p:nvSpPr>
          <p:cNvPr id="55" name="Shape 55"/>
          <p:cNvSpPr txBox="1"/>
          <p:nvPr/>
        </p:nvSpPr>
        <p:spPr>
          <a:xfrm>
            <a:off x="1197000" y="1445875"/>
            <a:ext cx="6660600" cy="2571900"/>
          </a:xfrm>
          <a:prstGeom prst="rect">
            <a:avLst/>
          </a:prstGeom>
          <a:noFill/>
          <a:ln>
            <a:noFill/>
          </a:ln>
        </p:spPr>
        <p:txBody>
          <a:bodyPr lIns="91425" tIns="91425" rIns="91425" bIns="91425" anchor="t" anchorCtr="0">
            <a:noAutofit/>
          </a:bodyPr>
          <a:lstStyle/>
          <a:p>
            <a:pPr lvl="0" algn="ctr">
              <a:spcBef>
                <a:spcPts val="0"/>
              </a:spcBef>
              <a:buNone/>
            </a:pPr>
            <a:r>
              <a:rPr lang="nl" sz="5500" b="1"/>
              <a:t>Presentatie</a:t>
            </a:r>
          </a:p>
          <a:p>
            <a:pPr lvl="0" algn="ctr">
              <a:spcBef>
                <a:spcPts val="0"/>
              </a:spcBef>
              <a:buNone/>
            </a:pPr>
            <a:r>
              <a:rPr lang="nl" sz="5500" b="1"/>
              <a:t>Jeugdcommissie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18" name="Shape 118" descr="Lycurgus-clinic2 (1) (1).jpg"/>
          <p:cNvPicPr preferRelativeResize="0"/>
          <p:nvPr/>
        </p:nvPicPr>
        <p:blipFill>
          <a:blip r:embed="rId3">
            <a:alphaModFix/>
          </a:blip>
          <a:stretch>
            <a:fillRect/>
          </a:stretch>
        </p:blipFill>
        <p:spPr>
          <a:xfrm>
            <a:off x="0" y="0"/>
            <a:ext cx="9143995" cy="5143499"/>
          </a:xfrm>
          <a:prstGeom prst="rect">
            <a:avLst/>
          </a:prstGeom>
          <a:noFill/>
          <a:ln>
            <a:noFill/>
          </a:ln>
        </p:spPr>
      </p:pic>
      <p:sp>
        <p:nvSpPr>
          <p:cNvPr id="119" name="Shape 119"/>
          <p:cNvSpPr txBox="1"/>
          <p:nvPr/>
        </p:nvSpPr>
        <p:spPr>
          <a:xfrm>
            <a:off x="296275" y="260725"/>
            <a:ext cx="8485500" cy="924300"/>
          </a:xfrm>
          <a:prstGeom prst="rect">
            <a:avLst/>
          </a:prstGeom>
          <a:solidFill>
            <a:srgbClr val="C9DAF8"/>
          </a:solidFill>
          <a:ln>
            <a:noFill/>
          </a:ln>
        </p:spPr>
        <p:txBody>
          <a:bodyPr lIns="91425" tIns="91425" rIns="91425" bIns="91425" anchor="t" anchorCtr="0">
            <a:noAutofit/>
          </a:bodyPr>
          <a:lstStyle/>
          <a:p>
            <a:pPr lvl="0" rtl="0">
              <a:spcBef>
                <a:spcPts val="0"/>
              </a:spcBef>
              <a:buNone/>
            </a:pPr>
            <a:r>
              <a:rPr lang="nl" sz="3200" b="1"/>
              <a:t>Wat zijn de doelen voor volgend seizoen?</a:t>
            </a:r>
          </a:p>
        </p:txBody>
      </p:sp>
      <p:sp>
        <p:nvSpPr>
          <p:cNvPr id="120" name="Shape 120"/>
          <p:cNvSpPr txBox="1"/>
          <p:nvPr/>
        </p:nvSpPr>
        <p:spPr>
          <a:xfrm>
            <a:off x="296275" y="1349400"/>
            <a:ext cx="8485500" cy="3497700"/>
          </a:xfrm>
          <a:prstGeom prst="rect">
            <a:avLst/>
          </a:prstGeom>
          <a:solidFill>
            <a:srgbClr val="C9DAF8"/>
          </a:solidFill>
          <a:ln>
            <a:noFill/>
          </a:ln>
        </p:spPr>
        <p:txBody>
          <a:bodyPr lIns="91425" tIns="91425" rIns="91425" bIns="91425" anchor="t" anchorCtr="0">
            <a:noAutofit/>
          </a:bodyPr>
          <a:lstStyle/>
          <a:p>
            <a:pPr marL="457200" lvl="0" indent="-355600" rtl="0">
              <a:spcBef>
                <a:spcPts val="0"/>
              </a:spcBef>
              <a:buSzPct val="100000"/>
              <a:buChar char="●"/>
            </a:pPr>
            <a:r>
              <a:rPr lang="nl" sz="2000" dirty="0"/>
              <a:t>Goede doorstroming van jeugd naar senioren. </a:t>
            </a:r>
          </a:p>
          <a:p>
            <a:pPr marL="457200" indent="-355600">
              <a:buSzPct val="100000"/>
              <a:buChar char="●"/>
            </a:pPr>
            <a:r>
              <a:rPr lang="nl" sz="2000" dirty="0"/>
              <a:t>Een vast aantal activiteiten per seizoen organiseren</a:t>
            </a:r>
          </a:p>
          <a:p>
            <a:pPr marL="457200" lvl="0" indent="-355600" rtl="0">
              <a:spcBef>
                <a:spcPts val="0"/>
              </a:spcBef>
              <a:buSzPct val="100000"/>
              <a:buChar char="●"/>
            </a:pPr>
            <a:r>
              <a:rPr lang="nl" sz="2000" dirty="0"/>
              <a:t>Scheidsrechter cursussen organiseren</a:t>
            </a:r>
          </a:p>
          <a:p>
            <a:pPr marL="457200" lvl="0" indent="-355600" rtl="0">
              <a:spcBef>
                <a:spcPts val="0"/>
              </a:spcBef>
              <a:buSzPct val="100000"/>
              <a:buChar char="●"/>
            </a:pPr>
            <a:r>
              <a:rPr lang="nl" sz="2000" dirty="0"/>
              <a:t>De hulp van de Oudercommissie uitbreiden. </a:t>
            </a:r>
          </a:p>
          <a:p>
            <a:pPr marL="457200" lvl="0" indent="-355600" rtl="0">
              <a:spcBef>
                <a:spcPts val="0"/>
              </a:spcBef>
              <a:buSzPct val="100000"/>
              <a:buChar char="●"/>
            </a:pPr>
            <a:r>
              <a:rPr lang="nl" sz="2000" dirty="0"/>
              <a:t>Het op tijd rond hebben van trainers en trainingstijden en -dagen. </a:t>
            </a:r>
          </a:p>
          <a:p>
            <a:pPr marL="457200" lvl="0" indent="-355600" rtl="0">
              <a:spcBef>
                <a:spcPts val="0"/>
              </a:spcBef>
              <a:buSzPct val="100000"/>
              <a:buChar char="●"/>
            </a:pPr>
            <a:r>
              <a:rPr lang="nl" sz="2000" dirty="0"/>
              <a:t>Het algehele niveau van de jeugd naar een hoger plan tillen. </a:t>
            </a:r>
          </a:p>
          <a:p>
            <a:pPr lvl="0" rtl="0">
              <a:spcBef>
                <a:spcPts val="0"/>
              </a:spcBef>
              <a:buNone/>
            </a:pP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Shape 60" descr="Lycurgus-clinic2 (1) (1).jpg"/>
          <p:cNvPicPr preferRelativeResize="0"/>
          <p:nvPr/>
        </p:nvPicPr>
        <p:blipFill>
          <a:blip r:embed="rId3">
            <a:alphaModFix/>
          </a:blip>
          <a:stretch>
            <a:fillRect/>
          </a:stretch>
        </p:blipFill>
        <p:spPr>
          <a:xfrm>
            <a:off x="0" y="0"/>
            <a:ext cx="9143995" cy="5143499"/>
          </a:xfrm>
          <a:prstGeom prst="rect">
            <a:avLst/>
          </a:prstGeom>
          <a:noFill/>
          <a:ln>
            <a:noFill/>
          </a:ln>
        </p:spPr>
      </p:pic>
      <p:sp>
        <p:nvSpPr>
          <p:cNvPr id="61" name="Shape 61"/>
          <p:cNvSpPr txBox="1"/>
          <p:nvPr/>
        </p:nvSpPr>
        <p:spPr>
          <a:xfrm>
            <a:off x="296275" y="260725"/>
            <a:ext cx="8485500" cy="924300"/>
          </a:xfrm>
          <a:prstGeom prst="rect">
            <a:avLst/>
          </a:prstGeom>
          <a:solidFill>
            <a:srgbClr val="C9DAF8"/>
          </a:solidFill>
          <a:ln>
            <a:noFill/>
          </a:ln>
        </p:spPr>
        <p:txBody>
          <a:bodyPr lIns="91425" tIns="91425" rIns="91425" bIns="91425" anchor="t" anchorCtr="0">
            <a:noAutofit/>
          </a:bodyPr>
          <a:lstStyle/>
          <a:p>
            <a:pPr lvl="0">
              <a:spcBef>
                <a:spcPts val="0"/>
              </a:spcBef>
              <a:buNone/>
            </a:pPr>
            <a:r>
              <a:rPr lang="nl" sz="4800" b="1"/>
              <a:t>Jeugdcommissie</a:t>
            </a:r>
          </a:p>
        </p:txBody>
      </p:sp>
      <p:sp>
        <p:nvSpPr>
          <p:cNvPr id="62" name="Shape 62"/>
          <p:cNvSpPr txBox="1"/>
          <p:nvPr/>
        </p:nvSpPr>
        <p:spPr>
          <a:xfrm>
            <a:off x="296275" y="1349400"/>
            <a:ext cx="8485500" cy="3497700"/>
          </a:xfrm>
          <a:prstGeom prst="rect">
            <a:avLst/>
          </a:prstGeom>
          <a:solidFill>
            <a:srgbClr val="C9DAF8"/>
          </a:solidFill>
          <a:ln>
            <a:noFill/>
          </a:ln>
        </p:spPr>
        <p:txBody>
          <a:bodyPr lIns="91425" tIns="91425" rIns="91425" bIns="91425" anchor="t" anchorCtr="0">
            <a:noAutofit/>
          </a:bodyPr>
          <a:lstStyle/>
          <a:p>
            <a:pPr marL="457200" lvl="0" indent="-381000" rtl="0">
              <a:spcBef>
                <a:spcPts val="0"/>
              </a:spcBef>
              <a:buSzPct val="100000"/>
              <a:buChar char="●"/>
            </a:pPr>
            <a:r>
              <a:rPr lang="nl" sz="2400"/>
              <a:t>Hoe ziet de Jeugdcommissie er uit?</a:t>
            </a:r>
          </a:p>
          <a:p>
            <a:pPr lvl="0" rtl="0">
              <a:spcBef>
                <a:spcPts val="0"/>
              </a:spcBef>
              <a:buNone/>
            </a:pPr>
            <a:endParaRPr sz="2400"/>
          </a:p>
          <a:p>
            <a:pPr marL="457200" lvl="0" indent="-381000" rtl="0">
              <a:spcBef>
                <a:spcPts val="0"/>
              </a:spcBef>
              <a:buSzPct val="100000"/>
              <a:buChar char="●"/>
            </a:pPr>
            <a:r>
              <a:rPr lang="nl" sz="2400"/>
              <a:t>Wat doet de Jeugdcommissie in een seizoen?</a:t>
            </a:r>
          </a:p>
          <a:p>
            <a:pPr lvl="0" rtl="0">
              <a:spcBef>
                <a:spcPts val="0"/>
              </a:spcBef>
              <a:buNone/>
            </a:pPr>
            <a:endParaRPr sz="2400"/>
          </a:p>
          <a:p>
            <a:pPr marL="457200" lvl="0" indent="-381000" rtl="0">
              <a:spcBef>
                <a:spcPts val="0"/>
              </a:spcBef>
              <a:buSzPct val="100000"/>
              <a:buChar char="●"/>
            </a:pPr>
            <a:r>
              <a:rPr lang="nl" sz="2400"/>
              <a:t>Waar lopen wij tegenaan?</a:t>
            </a:r>
          </a:p>
          <a:p>
            <a:pPr lvl="0" rtl="0">
              <a:spcBef>
                <a:spcPts val="0"/>
              </a:spcBef>
              <a:buNone/>
            </a:pPr>
            <a:endParaRPr sz="2400"/>
          </a:p>
          <a:p>
            <a:pPr marL="457200" lvl="0" indent="-381000" rtl="0">
              <a:spcBef>
                <a:spcPts val="0"/>
              </a:spcBef>
              <a:buSzPct val="100000"/>
              <a:buChar char="●"/>
            </a:pPr>
            <a:r>
              <a:rPr lang="nl" sz="2400"/>
              <a:t>Wat zijn de doelen voor volgend seizoen?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67" name="Shape 67" descr="Lycurgus-clinic2 (1) (1).jpg"/>
          <p:cNvPicPr preferRelativeResize="0"/>
          <p:nvPr/>
        </p:nvPicPr>
        <p:blipFill>
          <a:blip r:embed="rId3">
            <a:alphaModFix/>
          </a:blip>
          <a:stretch>
            <a:fillRect/>
          </a:stretch>
        </p:blipFill>
        <p:spPr>
          <a:xfrm>
            <a:off x="0" y="0"/>
            <a:ext cx="9143995" cy="5143499"/>
          </a:xfrm>
          <a:prstGeom prst="rect">
            <a:avLst/>
          </a:prstGeom>
          <a:noFill/>
          <a:ln>
            <a:noFill/>
          </a:ln>
        </p:spPr>
      </p:pic>
      <p:sp>
        <p:nvSpPr>
          <p:cNvPr id="68" name="Shape 68"/>
          <p:cNvSpPr txBox="1"/>
          <p:nvPr/>
        </p:nvSpPr>
        <p:spPr>
          <a:xfrm>
            <a:off x="296275" y="260725"/>
            <a:ext cx="8485500" cy="924300"/>
          </a:xfrm>
          <a:prstGeom prst="rect">
            <a:avLst/>
          </a:prstGeom>
          <a:solidFill>
            <a:srgbClr val="C9DAF8"/>
          </a:solidFill>
          <a:ln>
            <a:noFill/>
          </a:ln>
        </p:spPr>
        <p:txBody>
          <a:bodyPr lIns="91425" tIns="91425" rIns="91425" bIns="91425" anchor="t" anchorCtr="0">
            <a:noAutofit/>
          </a:bodyPr>
          <a:lstStyle/>
          <a:p>
            <a:pPr lvl="0" rtl="0">
              <a:spcBef>
                <a:spcPts val="0"/>
              </a:spcBef>
              <a:buNone/>
            </a:pPr>
            <a:r>
              <a:rPr lang="nl" sz="4800" b="1"/>
              <a:t>Hoe ziet de JC er uit? (1)</a:t>
            </a:r>
          </a:p>
        </p:txBody>
      </p:sp>
      <p:sp>
        <p:nvSpPr>
          <p:cNvPr id="69" name="Shape 69"/>
          <p:cNvSpPr txBox="1"/>
          <p:nvPr/>
        </p:nvSpPr>
        <p:spPr>
          <a:xfrm>
            <a:off x="296275" y="1349400"/>
            <a:ext cx="8485500" cy="3497700"/>
          </a:xfrm>
          <a:prstGeom prst="rect">
            <a:avLst/>
          </a:prstGeom>
          <a:solidFill>
            <a:srgbClr val="C9DAF8"/>
          </a:solidFill>
          <a:ln>
            <a:noFill/>
          </a:ln>
        </p:spPr>
        <p:txBody>
          <a:bodyPr lIns="91425" tIns="91425" rIns="91425" bIns="91425" anchor="t" anchorCtr="0">
            <a:noAutofit/>
          </a:bodyPr>
          <a:lstStyle/>
          <a:p>
            <a:pPr lvl="0" rtl="0">
              <a:spcBef>
                <a:spcPts val="0"/>
              </a:spcBef>
              <a:buNone/>
            </a:pPr>
            <a:r>
              <a:rPr lang="nl" sz="2400"/>
              <a:t>De JC bestaat op dit moment uit 8 personen, ieder met eigen taken. Wel worden belangrijke zaken samen besproken en beslist. Elke eerste maandag van de maand wordt er vergaderd. De vergadering wordt gevuld met onderwerpen uit ons jaarrooster en dingen die de voorafgaande weken naar voren zijn gekomen.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74" name="Shape 74" descr="Lycurgus-clinic2 (1) (1).jpg"/>
          <p:cNvPicPr preferRelativeResize="0"/>
          <p:nvPr/>
        </p:nvPicPr>
        <p:blipFill>
          <a:blip r:embed="rId3">
            <a:alphaModFix/>
          </a:blip>
          <a:stretch>
            <a:fillRect/>
          </a:stretch>
        </p:blipFill>
        <p:spPr>
          <a:xfrm>
            <a:off x="0" y="0"/>
            <a:ext cx="9143995" cy="5143499"/>
          </a:xfrm>
          <a:prstGeom prst="rect">
            <a:avLst/>
          </a:prstGeom>
          <a:noFill/>
          <a:ln>
            <a:noFill/>
          </a:ln>
        </p:spPr>
      </p:pic>
      <p:sp>
        <p:nvSpPr>
          <p:cNvPr id="75" name="Shape 75"/>
          <p:cNvSpPr txBox="1"/>
          <p:nvPr/>
        </p:nvSpPr>
        <p:spPr>
          <a:xfrm>
            <a:off x="296275" y="260725"/>
            <a:ext cx="8485500" cy="924300"/>
          </a:xfrm>
          <a:prstGeom prst="rect">
            <a:avLst/>
          </a:prstGeom>
          <a:solidFill>
            <a:srgbClr val="C9DAF8"/>
          </a:solidFill>
          <a:ln>
            <a:noFill/>
          </a:ln>
        </p:spPr>
        <p:txBody>
          <a:bodyPr lIns="91425" tIns="91425" rIns="91425" bIns="91425" anchor="t" anchorCtr="0">
            <a:noAutofit/>
          </a:bodyPr>
          <a:lstStyle/>
          <a:p>
            <a:pPr lvl="0" rtl="0">
              <a:spcBef>
                <a:spcPts val="0"/>
              </a:spcBef>
              <a:buNone/>
            </a:pPr>
            <a:r>
              <a:rPr lang="nl" sz="4800" b="1"/>
              <a:t>Hoe ziet de JC er uit? (2)</a:t>
            </a:r>
          </a:p>
        </p:txBody>
      </p:sp>
      <p:sp>
        <p:nvSpPr>
          <p:cNvPr id="76" name="Shape 76"/>
          <p:cNvSpPr txBox="1"/>
          <p:nvPr/>
        </p:nvSpPr>
        <p:spPr>
          <a:xfrm>
            <a:off x="296275" y="1349400"/>
            <a:ext cx="8485500" cy="3497700"/>
          </a:xfrm>
          <a:prstGeom prst="rect">
            <a:avLst/>
          </a:prstGeom>
          <a:solidFill>
            <a:srgbClr val="C9DAF8"/>
          </a:solidFill>
          <a:ln>
            <a:noFill/>
          </a:ln>
        </p:spPr>
        <p:txBody>
          <a:bodyPr lIns="91425" tIns="91425" rIns="91425" bIns="91425" anchor="t" anchorCtr="0">
            <a:noAutofit/>
          </a:bodyPr>
          <a:lstStyle/>
          <a:p>
            <a:pPr lvl="0" rtl="0">
              <a:spcBef>
                <a:spcPts val="0"/>
              </a:spcBef>
              <a:buNone/>
            </a:pPr>
            <a:endParaRPr sz="1800"/>
          </a:p>
        </p:txBody>
      </p:sp>
      <p:graphicFrame>
        <p:nvGraphicFramePr>
          <p:cNvPr id="77" name="Shape 77"/>
          <p:cNvGraphicFramePr/>
          <p:nvPr>
            <p:extLst>
              <p:ext uri="{D42A27DB-BD31-4B8C-83A1-F6EECF244321}">
                <p14:modId xmlns:p14="http://schemas.microsoft.com/office/powerpoint/2010/main" val="3757478231"/>
              </p:ext>
            </p:extLst>
          </p:nvPr>
        </p:nvGraphicFramePr>
        <p:xfrm>
          <a:off x="952500" y="2313450"/>
          <a:ext cx="7239000" cy="1798200"/>
        </p:xfrm>
        <a:graphic>
          <a:graphicData uri="http://schemas.openxmlformats.org/drawingml/2006/table">
            <a:tbl>
              <a:tblPr>
                <a:noFill/>
                <a:tableStyleId>{257EC2AB-BE4E-4749-9CCA-ABE321C67A52}</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lvl="0">
                        <a:spcBef>
                          <a:spcPts val="0"/>
                        </a:spcBef>
                        <a:buNone/>
                      </a:pPr>
                      <a:r>
                        <a:rPr lang="nl" dirty="0"/>
                        <a:t>Lisanne en Eline</a:t>
                      </a:r>
                    </a:p>
                  </a:txBody>
                  <a:tcPr marL="91425" marR="91425" marT="91425" marB="9142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tcPr>
                </a:tc>
                <a:tc>
                  <a:txBody>
                    <a:bodyPr/>
                    <a:lstStyle/>
                    <a:p>
                      <a:pPr lvl="0">
                        <a:spcBef>
                          <a:spcPts val="0"/>
                        </a:spcBef>
                        <a:buNone/>
                      </a:pPr>
                      <a:r>
                        <a:rPr lang="nl" dirty="0"/>
                        <a:t>Technische coördinatoren, begeleiding trainers</a:t>
                      </a:r>
                    </a:p>
                  </a:txBody>
                  <a:tcPr marL="91425" marR="91425" marT="91425" marB="9142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000">
                <a:tc>
                  <a:txBody>
                    <a:bodyPr/>
                    <a:lstStyle/>
                    <a:p>
                      <a:pPr lvl="0">
                        <a:spcBef>
                          <a:spcPts val="0"/>
                        </a:spcBef>
                        <a:buNone/>
                      </a:pPr>
                      <a:r>
                        <a:rPr lang="nl"/>
                        <a:t>Evelien en Maaike</a:t>
                      </a:r>
                    </a:p>
                  </a:txBody>
                  <a:tcPr marL="91425" marR="91425" marT="91425" marB="9142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tcPr>
                </a:tc>
                <a:tc>
                  <a:txBody>
                    <a:bodyPr/>
                    <a:lstStyle/>
                    <a:p>
                      <a:pPr lvl="0">
                        <a:spcBef>
                          <a:spcPts val="0"/>
                        </a:spcBef>
                        <a:buNone/>
                      </a:pPr>
                      <a:r>
                        <a:rPr lang="nl"/>
                        <a:t>Activiteiten jeugd &amp; mini’s</a:t>
                      </a:r>
                    </a:p>
                  </a:txBody>
                  <a:tcPr marL="91425" marR="91425" marT="91425" marB="9142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1000">
                <a:tc>
                  <a:txBody>
                    <a:bodyPr/>
                    <a:lstStyle/>
                    <a:p>
                      <a:pPr lvl="0">
                        <a:spcBef>
                          <a:spcPts val="0"/>
                        </a:spcBef>
                        <a:buNone/>
                      </a:pPr>
                      <a:r>
                        <a:rPr lang="nl" dirty="0"/>
                        <a:t>Anne </a:t>
                      </a:r>
                    </a:p>
                  </a:txBody>
                  <a:tcPr marL="91425" marR="91425" marT="91425" marB="9142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tcPr>
                </a:tc>
                <a:tc>
                  <a:txBody>
                    <a:bodyPr/>
                    <a:lstStyle/>
                    <a:p>
                      <a:pPr lvl="0">
                        <a:spcBef>
                          <a:spcPts val="0"/>
                        </a:spcBef>
                        <a:buNone/>
                      </a:pPr>
                      <a:r>
                        <a:rPr lang="nl" dirty="0"/>
                        <a:t>Mentale lijn, vertrouwenspersoon</a:t>
                      </a:r>
                    </a:p>
                  </a:txBody>
                  <a:tcPr marL="91425" marR="91425" marT="91425" marB="9142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1000">
                <a:tc>
                  <a:txBody>
                    <a:bodyPr/>
                    <a:lstStyle/>
                    <a:p>
                      <a:pPr lvl="0">
                        <a:spcBef>
                          <a:spcPts val="0"/>
                        </a:spcBef>
                        <a:buNone/>
                      </a:pPr>
                      <a:r>
                        <a:rPr lang="nl" dirty="0"/>
                        <a:t>Remo </a:t>
                      </a:r>
                    </a:p>
                  </a:txBody>
                  <a:tcPr marL="91425" marR="91425" marT="91425" marB="9142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tcPr>
                </a:tc>
                <a:tc>
                  <a:txBody>
                    <a:bodyPr/>
                    <a:lstStyle/>
                    <a:p>
                      <a:pPr lvl="0">
                        <a:spcBef>
                          <a:spcPts val="0"/>
                        </a:spcBef>
                        <a:buNone/>
                      </a:pPr>
                      <a:r>
                        <a:rPr lang="nl" dirty="0"/>
                        <a:t>Jeugdbeleid, oudercommissie</a:t>
                      </a:r>
                    </a:p>
                  </a:txBody>
                  <a:tcPr marL="91425" marR="91425" marT="91425" marB="9142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82" name="Shape 82" descr="Lycurgus-clinic2 (1) (1).jpg"/>
          <p:cNvPicPr preferRelativeResize="0"/>
          <p:nvPr/>
        </p:nvPicPr>
        <p:blipFill>
          <a:blip r:embed="rId3">
            <a:alphaModFix/>
          </a:blip>
          <a:stretch>
            <a:fillRect/>
          </a:stretch>
        </p:blipFill>
        <p:spPr>
          <a:xfrm>
            <a:off x="0" y="0"/>
            <a:ext cx="9143995" cy="5143499"/>
          </a:xfrm>
          <a:prstGeom prst="rect">
            <a:avLst/>
          </a:prstGeom>
          <a:noFill/>
          <a:ln>
            <a:noFill/>
          </a:ln>
        </p:spPr>
      </p:pic>
      <p:sp>
        <p:nvSpPr>
          <p:cNvPr id="83" name="Shape 83"/>
          <p:cNvSpPr txBox="1"/>
          <p:nvPr/>
        </p:nvSpPr>
        <p:spPr>
          <a:xfrm>
            <a:off x="296275" y="260725"/>
            <a:ext cx="8485500" cy="924300"/>
          </a:xfrm>
          <a:prstGeom prst="rect">
            <a:avLst/>
          </a:prstGeom>
          <a:solidFill>
            <a:srgbClr val="C9DAF8"/>
          </a:solidFill>
          <a:ln>
            <a:noFill/>
          </a:ln>
        </p:spPr>
        <p:txBody>
          <a:bodyPr lIns="91425" tIns="91425" rIns="91425" bIns="91425" anchor="t" anchorCtr="0">
            <a:noAutofit/>
          </a:bodyPr>
          <a:lstStyle/>
          <a:p>
            <a:pPr lvl="0" rtl="0">
              <a:spcBef>
                <a:spcPts val="0"/>
              </a:spcBef>
              <a:buNone/>
            </a:pPr>
            <a:r>
              <a:rPr lang="nl" sz="4000" b="1"/>
              <a:t>Wat doet de JC in een seizoen? (1)</a:t>
            </a:r>
          </a:p>
        </p:txBody>
      </p:sp>
      <p:sp>
        <p:nvSpPr>
          <p:cNvPr id="84" name="Shape 84"/>
          <p:cNvSpPr txBox="1"/>
          <p:nvPr/>
        </p:nvSpPr>
        <p:spPr>
          <a:xfrm>
            <a:off x="296275" y="1349400"/>
            <a:ext cx="8485500" cy="3497700"/>
          </a:xfrm>
          <a:prstGeom prst="rect">
            <a:avLst/>
          </a:prstGeom>
          <a:solidFill>
            <a:srgbClr val="C9DAF8"/>
          </a:solidFill>
          <a:ln>
            <a:noFill/>
          </a:ln>
        </p:spPr>
        <p:txBody>
          <a:bodyPr lIns="91425" tIns="91425" rIns="91425" bIns="91425" anchor="t" anchorCtr="0">
            <a:noAutofit/>
          </a:bodyPr>
          <a:lstStyle/>
          <a:p>
            <a:pPr marL="457200" lvl="0" indent="-342900" rtl="0">
              <a:spcBef>
                <a:spcPts val="0"/>
              </a:spcBef>
              <a:buSzPct val="100000"/>
              <a:buChar char="●"/>
            </a:pPr>
            <a:r>
              <a:rPr lang="nl" sz="1800"/>
              <a:t>De Technische Coördinatoren houden zich met alle technische zaken rondom teams en trainers bezig. Het maken van teamindelingen, het bepalen van teams voor plaatsingstoernooien, het begeleiden van trainers, het bepalen van trainingstijden en -dagen en het oplossen van eventuele problemen bij teams. Gedurende het seizoen wordt er bij alle teams gekeken en met de trainers gesproken om zo een goed mogelijk beeld te krijgen. </a:t>
            </a:r>
          </a:p>
          <a:p>
            <a:pPr marL="457200" lvl="0" indent="-342900" rtl="0">
              <a:spcBef>
                <a:spcPts val="0"/>
              </a:spcBef>
              <a:buSzPct val="100000"/>
              <a:buChar char="●"/>
            </a:pPr>
            <a:r>
              <a:rPr lang="nl" sz="1800"/>
              <a:t>De Oudercommissie is dit jaar nieuw in het leven geroepen. Van elk team is er een ouder die in deze commissie zit. Zij denken met de Jeugdcommissie mee over o.a. een nieuwe kledinglijn, sponsoring, verbetering van communicatie  en de website.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Shape 89" descr="Lycurgus-clinic2 (1) (1).jpg"/>
          <p:cNvPicPr preferRelativeResize="0"/>
          <p:nvPr/>
        </p:nvPicPr>
        <p:blipFill>
          <a:blip r:embed="rId3">
            <a:alphaModFix/>
          </a:blip>
          <a:stretch>
            <a:fillRect/>
          </a:stretch>
        </p:blipFill>
        <p:spPr>
          <a:xfrm>
            <a:off x="0" y="0"/>
            <a:ext cx="9143995" cy="5143499"/>
          </a:xfrm>
          <a:prstGeom prst="rect">
            <a:avLst/>
          </a:prstGeom>
          <a:noFill/>
          <a:ln>
            <a:noFill/>
          </a:ln>
        </p:spPr>
      </p:pic>
      <p:sp>
        <p:nvSpPr>
          <p:cNvPr id="90" name="Shape 90"/>
          <p:cNvSpPr txBox="1"/>
          <p:nvPr/>
        </p:nvSpPr>
        <p:spPr>
          <a:xfrm>
            <a:off x="296275" y="260725"/>
            <a:ext cx="8485500" cy="924300"/>
          </a:xfrm>
          <a:prstGeom prst="rect">
            <a:avLst/>
          </a:prstGeom>
          <a:solidFill>
            <a:srgbClr val="C9DAF8"/>
          </a:solidFill>
          <a:ln>
            <a:noFill/>
          </a:ln>
        </p:spPr>
        <p:txBody>
          <a:bodyPr lIns="91425" tIns="91425" rIns="91425" bIns="91425" anchor="t" anchorCtr="0">
            <a:noAutofit/>
          </a:bodyPr>
          <a:lstStyle/>
          <a:p>
            <a:pPr lvl="0" rtl="0">
              <a:spcBef>
                <a:spcPts val="0"/>
              </a:spcBef>
              <a:buNone/>
            </a:pPr>
            <a:r>
              <a:rPr lang="nl" sz="4000" b="1"/>
              <a:t>Wat doet de JC in een seizoen? (2)</a:t>
            </a:r>
          </a:p>
        </p:txBody>
      </p:sp>
      <p:sp>
        <p:nvSpPr>
          <p:cNvPr id="91" name="Shape 91"/>
          <p:cNvSpPr txBox="1"/>
          <p:nvPr/>
        </p:nvSpPr>
        <p:spPr>
          <a:xfrm>
            <a:off x="296275" y="1349400"/>
            <a:ext cx="8485500" cy="3497700"/>
          </a:xfrm>
          <a:prstGeom prst="rect">
            <a:avLst/>
          </a:prstGeom>
          <a:solidFill>
            <a:srgbClr val="C9DAF8"/>
          </a:solidFill>
          <a:ln>
            <a:noFill/>
          </a:ln>
        </p:spPr>
        <p:txBody>
          <a:bodyPr lIns="91425" tIns="91425" rIns="91425" bIns="91425" anchor="t" anchorCtr="0">
            <a:noAutofit/>
          </a:bodyPr>
          <a:lstStyle/>
          <a:p>
            <a:pPr marL="457200" lvl="0" indent="-342900" rtl="0">
              <a:spcBef>
                <a:spcPts val="0"/>
              </a:spcBef>
              <a:buSzPct val="100000"/>
              <a:buChar char="●"/>
            </a:pPr>
            <a:r>
              <a:rPr lang="nl" sz="1800" dirty="0"/>
              <a:t>Wedstrijdzaken:</a:t>
            </a:r>
          </a:p>
          <a:p>
            <a:pPr lvl="0">
              <a:spcBef>
                <a:spcPts val="0"/>
              </a:spcBef>
              <a:buNone/>
            </a:pPr>
            <a:r>
              <a:rPr lang="nl" sz="1800" dirty="0"/>
              <a:t>Het plannen van inhaalwedstrijden of het verplaatsen van wedstrijden. Trainers/coaches geven dat door aan mij en ik regel dit vervolgens met de teams en de Nevobo. </a:t>
            </a:r>
          </a:p>
          <a:p>
            <a:pPr lvl="0">
              <a:spcBef>
                <a:spcPts val="0"/>
              </a:spcBef>
              <a:buNone/>
            </a:pPr>
            <a:r>
              <a:rPr lang="nl" sz="1800" dirty="0"/>
              <a:t>De organisatie rondom de jeugdscheidsrechters. Aan de hand van een schema wat aan het begin van het seizoen gemaakt is. Hier krijgen de trainers elke keer een herinnering van. </a:t>
            </a:r>
          </a:p>
          <a:p>
            <a:pPr lvl="0" rtl="0">
              <a:spcBef>
                <a:spcPts val="0"/>
              </a:spcBef>
              <a:buNone/>
            </a:pPr>
            <a:r>
              <a:rPr lang="nl" sz="1800" dirty="0"/>
              <a:t>Het organiseren van scheidsrechterscursussen met als doel dat de jeugd het minder eng vindt om te fluiten. Deze cursus wordt dan gegeven door een ervaren scheidsrechter.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6" name="Shape 96" descr="Lycurgus-clinic2 (1) (1).jpg"/>
          <p:cNvPicPr preferRelativeResize="0"/>
          <p:nvPr/>
        </p:nvPicPr>
        <p:blipFill>
          <a:blip r:embed="rId3">
            <a:alphaModFix/>
          </a:blip>
          <a:stretch>
            <a:fillRect/>
          </a:stretch>
        </p:blipFill>
        <p:spPr>
          <a:xfrm>
            <a:off x="0" y="0"/>
            <a:ext cx="9143995" cy="5143499"/>
          </a:xfrm>
          <a:prstGeom prst="rect">
            <a:avLst/>
          </a:prstGeom>
          <a:noFill/>
          <a:ln>
            <a:noFill/>
          </a:ln>
        </p:spPr>
      </p:pic>
      <p:sp>
        <p:nvSpPr>
          <p:cNvPr id="97" name="Shape 97"/>
          <p:cNvSpPr txBox="1"/>
          <p:nvPr/>
        </p:nvSpPr>
        <p:spPr>
          <a:xfrm>
            <a:off x="296275" y="260725"/>
            <a:ext cx="8485500" cy="924300"/>
          </a:xfrm>
          <a:prstGeom prst="rect">
            <a:avLst/>
          </a:prstGeom>
          <a:solidFill>
            <a:srgbClr val="C9DAF8"/>
          </a:solidFill>
          <a:ln>
            <a:noFill/>
          </a:ln>
        </p:spPr>
        <p:txBody>
          <a:bodyPr lIns="91425" tIns="91425" rIns="91425" bIns="91425" anchor="t" anchorCtr="0">
            <a:noAutofit/>
          </a:bodyPr>
          <a:lstStyle/>
          <a:p>
            <a:pPr lvl="0" rtl="0">
              <a:spcBef>
                <a:spcPts val="0"/>
              </a:spcBef>
              <a:buNone/>
            </a:pPr>
            <a:r>
              <a:rPr lang="nl" sz="4000" b="1"/>
              <a:t>Wat doet de JC in een seizoen? (3)</a:t>
            </a:r>
          </a:p>
        </p:txBody>
      </p:sp>
      <p:sp>
        <p:nvSpPr>
          <p:cNvPr id="98" name="Shape 98"/>
          <p:cNvSpPr txBox="1"/>
          <p:nvPr/>
        </p:nvSpPr>
        <p:spPr>
          <a:xfrm>
            <a:off x="296275" y="1349400"/>
            <a:ext cx="8485500" cy="3497700"/>
          </a:xfrm>
          <a:prstGeom prst="rect">
            <a:avLst/>
          </a:prstGeom>
          <a:solidFill>
            <a:srgbClr val="C9DAF8"/>
          </a:solidFill>
          <a:ln>
            <a:noFill/>
          </a:ln>
        </p:spPr>
        <p:txBody>
          <a:bodyPr lIns="91425" tIns="91425" rIns="91425" bIns="91425" anchor="t" anchorCtr="0">
            <a:noAutofit/>
          </a:bodyPr>
          <a:lstStyle/>
          <a:p>
            <a:pPr marL="457200" lvl="0" indent="-342900" rtl="0">
              <a:spcBef>
                <a:spcPts val="0"/>
              </a:spcBef>
              <a:buSzPct val="100000"/>
              <a:buChar char="●"/>
            </a:pPr>
            <a:r>
              <a:rPr lang="nl" sz="1800" dirty="0"/>
              <a:t>Activiteiten: </a:t>
            </a:r>
            <a:br>
              <a:rPr lang="nl" sz="1800" dirty="0">
                <a:solidFill>
                  <a:schemeClr val="tx1"/>
                </a:solidFill>
              </a:rPr>
            </a:br>
            <a:r>
              <a:rPr lang="nl" sz="1800" dirty="0"/>
              <a:t>Samenwerking met heren 1: - </a:t>
            </a:r>
            <a:r>
              <a:rPr lang="nl" sz="1800" dirty="0" err="1"/>
              <a:t>play-offs</a:t>
            </a:r>
            <a:r>
              <a:rPr lang="nl" sz="1800" dirty="0"/>
              <a:t> hele tribune</a:t>
            </a:r>
            <a:br>
              <a:rPr lang="nl" sz="1800" dirty="0">
                <a:solidFill>
                  <a:schemeClr val="tx1"/>
                </a:solidFill>
              </a:rPr>
            </a:br>
            <a:r>
              <a:rPr lang="nl" sz="1800" dirty="0"/>
              <a:t>                                              - Europa-league + </a:t>
            </a:r>
            <a:r>
              <a:rPr lang="nl" sz="1800" dirty="0" err="1"/>
              <a:t>CEVcup</a:t>
            </a:r>
            <a:br>
              <a:rPr lang="nl" sz="1800" dirty="0">
                <a:solidFill>
                  <a:schemeClr val="tx1"/>
                </a:solidFill>
              </a:rPr>
            </a:br>
            <a:r>
              <a:rPr lang="nl" sz="1800" dirty="0"/>
              <a:t>                                              - Ballenmeisjes</a:t>
            </a:r>
            <a:br>
              <a:rPr lang="nl" sz="1800" dirty="0">
                <a:solidFill>
                  <a:schemeClr val="tx1"/>
                </a:solidFill>
              </a:rPr>
            </a:br>
            <a:r>
              <a:rPr lang="nl" sz="1800" dirty="0"/>
              <a:t>                                              - Senioren bij betrekken </a:t>
            </a:r>
            <a:br>
              <a:rPr lang="nl" sz="1800" dirty="0">
                <a:solidFill>
                  <a:schemeClr val="tx1"/>
                </a:solidFill>
              </a:rPr>
            </a:br>
            <a:r>
              <a:rPr lang="nl" sz="1800" dirty="0"/>
              <a:t>Toernooien:                           - 18 Maart: </a:t>
            </a:r>
            <a:r>
              <a:rPr lang="nl" sz="1800" dirty="0" err="1"/>
              <a:t>lycurgus</a:t>
            </a:r>
            <a:r>
              <a:rPr lang="nl" sz="1800" dirty="0"/>
              <a:t> jeugdtoernooi </a:t>
            </a:r>
            <a:br>
              <a:rPr lang="nl" sz="1800" dirty="0">
                <a:solidFill>
                  <a:schemeClr val="tx1"/>
                </a:solidFill>
              </a:rPr>
            </a:br>
            <a:r>
              <a:rPr lang="nl" sz="1800" dirty="0"/>
              <a:t>                                              - Ouder-</a:t>
            </a:r>
            <a:r>
              <a:rPr lang="nl" sz="1800" dirty="0" err="1"/>
              <a:t>kindtoernooi</a:t>
            </a:r>
            <a:r>
              <a:rPr lang="nl" sz="1800" dirty="0"/>
              <a:t> </a:t>
            </a:r>
            <a:br>
              <a:rPr lang="nl" sz="1800" dirty="0">
                <a:solidFill>
                  <a:schemeClr val="tx1"/>
                </a:solidFill>
              </a:rPr>
            </a:br>
            <a:r>
              <a:rPr lang="nl" sz="1800" dirty="0"/>
              <a:t>                                              - Blacklight toernooi</a:t>
            </a:r>
            <a:br>
              <a:rPr lang="nl" sz="1800" dirty="0">
                <a:solidFill>
                  <a:schemeClr val="tx1"/>
                </a:solidFill>
              </a:rPr>
            </a:br>
            <a:r>
              <a:rPr lang="nl" sz="1800" dirty="0"/>
              <a:t>Feesten:                                - Mini feest</a:t>
            </a:r>
            <a:br>
              <a:rPr lang="nl" sz="1800" dirty="0">
                <a:solidFill>
                  <a:schemeClr val="tx1"/>
                </a:solidFill>
              </a:rPr>
            </a:br>
            <a:r>
              <a:rPr lang="nl" sz="1800" dirty="0"/>
              <a:t>                                              - Jeugdfeest</a:t>
            </a:r>
            <a:br>
              <a:rPr lang="nl" sz="1800" dirty="0">
                <a:solidFill>
                  <a:schemeClr val="tx1"/>
                </a:solidFill>
              </a:rPr>
            </a:br>
            <a:r>
              <a:rPr lang="nl" sz="1800" dirty="0"/>
              <a:t>                                              - Samenwerking </a:t>
            </a:r>
            <a:r>
              <a:rPr lang="nl" sz="1800" dirty="0" err="1"/>
              <a:t>Tieme</a:t>
            </a:r>
            <a:r>
              <a:rPr lang="nl" sz="1800" dirty="0"/>
              <a:t>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Shape 103" descr="Lycurgus-clinic2 (1) (1).jpg"/>
          <p:cNvPicPr preferRelativeResize="0"/>
          <p:nvPr/>
        </p:nvPicPr>
        <p:blipFill>
          <a:blip r:embed="rId3">
            <a:alphaModFix/>
          </a:blip>
          <a:stretch>
            <a:fillRect/>
          </a:stretch>
        </p:blipFill>
        <p:spPr>
          <a:xfrm>
            <a:off x="0" y="0"/>
            <a:ext cx="9143995" cy="5143499"/>
          </a:xfrm>
          <a:prstGeom prst="rect">
            <a:avLst/>
          </a:prstGeom>
          <a:noFill/>
          <a:ln>
            <a:noFill/>
          </a:ln>
        </p:spPr>
      </p:pic>
      <p:sp>
        <p:nvSpPr>
          <p:cNvPr id="104" name="Shape 104"/>
          <p:cNvSpPr txBox="1"/>
          <p:nvPr/>
        </p:nvSpPr>
        <p:spPr>
          <a:xfrm>
            <a:off x="296275" y="260725"/>
            <a:ext cx="8485500" cy="770400"/>
          </a:xfrm>
          <a:prstGeom prst="rect">
            <a:avLst/>
          </a:prstGeom>
          <a:solidFill>
            <a:srgbClr val="C9DAF8"/>
          </a:solidFill>
          <a:ln>
            <a:noFill/>
          </a:ln>
        </p:spPr>
        <p:txBody>
          <a:bodyPr lIns="91425" tIns="91425" rIns="91425" bIns="91425" anchor="t" anchorCtr="0">
            <a:noAutofit/>
          </a:bodyPr>
          <a:lstStyle/>
          <a:p>
            <a:pPr lvl="0" rtl="0">
              <a:spcBef>
                <a:spcPts val="0"/>
              </a:spcBef>
              <a:buNone/>
            </a:pPr>
            <a:r>
              <a:rPr lang="nl" sz="4000" b="1"/>
              <a:t>Wat doet de JC in een seizoen? (3)</a:t>
            </a:r>
          </a:p>
        </p:txBody>
      </p:sp>
      <p:pic>
        <p:nvPicPr>
          <p:cNvPr id="105" name="Shape 105"/>
          <p:cNvPicPr preferRelativeResize="0"/>
          <p:nvPr/>
        </p:nvPicPr>
        <p:blipFill>
          <a:blip r:embed="rId4">
            <a:alphaModFix/>
          </a:blip>
          <a:stretch>
            <a:fillRect/>
          </a:stretch>
        </p:blipFill>
        <p:spPr>
          <a:xfrm>
            <a:off x="69450" y="1090324"/>
            <a:ext cx="4512750" cy="3982074"/>
          </a:xfrm>
          <a:prstGeom prst="rect">
            <a:avLst/>
          </a:prstGeom>
          <a:noFill/>
          <a:ln>
            <a:noFill/>
          </a:ln>
        </p:spPr>
      </p:pic>
      <p:pic>
        <p:nvPicPr>
          <p:cNvPr id="106" name="Shape 106"/>
          <p:cNvPicPr preferRelativeResize="0"/>
          <p:nvPr/>
        </p:nvPicPr>
        <p:blipFill>
          <a:blip r:embed="rId5">
            <a:alphaModFix/>
          </a:blip>
          <a:stretch>
            <a:fillRect/>
          </a:stretch>
        </p:blipFill>
        <p:spPr>
          <a:xfrm>
            <a:off x="4631250" y="1090325"/>
            <a:ext cx="4512749" cy="39820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Shape 111" descr="Lycurgus-clinic2 (1) (1).jpg"/>
          <p:cNvPicPr preferRelativeResize="0"/>
          <p:nvPr/>
        </p:nvPicPr>
        <p:blipFill>
          <a:blip r:embed="rId3">
            <a:alphaModFix/>
          </a:blip>
          <a:stretch>
            <a:fillRect/>
          </a:stretch>
        </p:blipFill>
        <p:spPr>
          <a:xfrm>
            <a:off x="0" y="0"/>
            <a:ext cx="9143995" cy="5143499"/>
          </a:xfrm>
          <a:prstGeom prst="rect">
            <a:avLst/>
          </a:prstGeom>
          <a:noFill/>
          <a:ln>
            <a:noFill/>
          </a:ln>
        </p:spPr>
      </p:pic>
      <p:sp>
        <p:nvSpPr>
          <p:cNvPr id="112" name="Shape 112"/>
          <p:cNvSpPr txBox="1"/>
          <p:nvPr/>
        </p:nvSpPr>
        <p:spPr>
          <a:xfrm>
            <a:off x="296275" y="260725"/>
            <a:ext cx="8485500" cy="924300"/>
          </a:xfrm>
          <a:prstGeom prst="rect">
            <a:avLst/>
          </a:prstGeom>
          <a:solidFill>
            <a:srgbClr val="C9DAF8"/>
          </a:solidFill>
          <a:ln>
            <a:noFill/>
          </a:ln>
        </p:spPr>
        <p:txBody>
          <a:bodyPr lIns="91425" tIns="91425" rIns="91425" bIns="91425" anchor="t" anchorCtr="0">
            <a:noAutofit/>
          </a:bodyPr>
          <a:lstStyle/>
          <a:p>
            <a:pPr lvl="0" rtl="0">
              <a:spcBef>
                <a:spcPts val="0"/>
              </a:spcBef>
              <a:buNone/>
            </a:pPr>
            <a:r>
              <a:rPr lang="nl" sz="4000" b="1"/>
              <a:t>Waar lopen wij tegenaan? </a:t>
            </a:r>
          </a:p>
        </p:txBody>
      </p:sp>
      <p:sp>
        <p:nvSpPr>
          <p:cNvPr id="113" name="Shape 113"/>
          <p:cNvSpPr txBox="1"/>
          <p:nvPr/>
        </p:nvSpPr>
        <p:spPr>
          <a:xfrm>
            <a:off x="296275" y="1349400"/>
            <a:ext cx="8485500" cy="3497700"/>
          </a:xfrm>
          <a:prstGeom prst="rect">
            <a:avLst/>
          </a:prstGeom>
          <a:solidFill>
            <a:srgbClr val="C9DAF8"/>
          </a:solidFill>
          <a:ln>
            <a:noFill/>
          </a:ln>
        </p:spPr>
        <p:txBody>
          <a:bodyPr lIns="91425" tIns="91425" rIns="91425" bIns="91425" anchor="t" anchorCtr="0">
            <a:noAutofit/>
          </a:bodyPr>
          <a:lstStyle/>
          <a:p>
            <a:pPr marL="457200" lvl="0" indent="-381000" rtl="0">
              <a:spcBef>
                <a:spcPts val="0"/>
              </a:spcBef>
              <a:buSzPct val="100000"/>
              <a:buChar char="●"/>
            </a:pPr>
            <a:r>
              <a:rPr lang="nl" sz="2400"/>
              <a:t>Afhankelijk zijn van andere commissies; o.a. Club Actief, Ledenadministratie, Technische Commissie en Communicatie Commissie.</a:t>
            </a:r>
          </a:p>
          <a:p>
            <a:pPr marL="457200" lvl="0" indent="-381000" rtl="0">
              <a:spcBef>
                <a:spcPts val="0"/>
              </a:spcBef>
              <a:buSzPct val="100000"/>
              <a:buChar char="●"/>
            </a:pPr>
            <a:r>
              <a:rPr lang="nl" sz="2400"/>
              <a:t>Niet iedereen tevreden kunnen stellen - Er zijn altijd kinderen/ouders die het niet eens zijn met bepaalde beslissingen</a:t>
            </a:r>
          </a:p>
          <a:p>
            <a:pPr lvl="0" rtl="0">
              <a:spcBef>
                <a:spcPts val="0"/>
              </a:spcBef>
              <a:buNone/>
            </a:pPr>
            <a:endParaRPr sz="2400"/>
          </a:p>
        </p:txBody>
      </p:sp>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447</Words>
  <Application>Microsoft Macintosh PowerPoint</Application>
  <PresentationFormat>Diavoorstelling (16:9)</PresentationFormat>
  <Paragraphs>42</Paragraphs>
  <Slides>10</Slides>
  <Notes>10</Notes>
  <HiddenSlides>0</HiddenSlides>
  <MMClips>0</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10</vt:i4>
      </vt:variant>
    </vt:vector>
  </HeadingPairs>
  <TitlesOfParts>
    <vt:vector size="12" baseType="lpstr">
      <vt:lpstr>Arial</vt:lpstr>
      <vt:lpstr>simple-light-2</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cp:lastModifiedBy>Mombarg R, Remo</cp:lastModifiedBy>
  <cp:revision>4</cp:revision>
  <dcterms:modified xsi:type="dcterms:W3CDTF">2019-07-20T20:11:00Z</dcterms:modified>
</cp:coreProperties>
</file>